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94557" y="667258"/>
            <a:ext cx="275488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06" y="0"/>
            <a:ext cx="5572233" cy="2572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737347" y="1042429"/>
            <a:ext cx="1406652" cy="30677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1630" y="266776"/>
            <a:ext cx="184073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473" y="1252169"/>
            <a:ext cx="7617053" cy="2588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0" Type="http://schemas.openxmlformats.org/officeDocument/2006/relationships/image" Target="../media/image31.jpg"/><Relationship Id="rId11" Type="http://schemas.openxmlformats.org/officeDocument/2006/relationships/image" Target="../media/image32.jpg"/><Relationship Id="rId12" Type="http://schemas.openxmlformats.org/officeDocument/2006/relationships/image" Target="../media/image33.jpg"/><Relationship Id="rId13" Type="http://schemas.openxmlformats.org/officeDocument/2006/relationships/image" Target="../media/image34.jpg"/><Relationship Id="rId14" Type="http://schemas.openxmlformats.org/officeDocument/2006/relationships/image" Target="../media/image35.jpg"/><Relationship Id="rId15" Type="http://schemas.openxmlformats.org/officeDocument/2006/relationships/image" Target="../media/image36.jpg"/><Relationship Id="rId16" Type="http://schemas.openxmlformats.org/officeDocument/2006/relationships/image" Target="../media/image37.jpg"/><Relationship Id="rId17" Type="http://schemas.openxmlformats.org/officeDocument/2006/relationships/image" Target="../media/image38.jpg"/><Relationship Id="rId18" Type="http://schemas.openxmlformats.org/officeDocument/2006/relationships/image" Target="../media/image39.jpg"/><Relationship Id="rId19" Type="http://schemas.openxmlformats.org/officeDocument/2006/relationships/image" Target="../media/image4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1.jpg"/><Relationship Id="rId8" Type="http://schemas.openxmlformats.org/officeDocument/2006/relationships/image" Target="../media/image4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jpg"/><Relationship Id="rId10" Type="http://schemas.openxmlformats.org/officeDocument/2006/relationships/image" Target="../media/image46.jpg"/><Relationship Id="rId11" Type="http://schemas.openxmlformats.org/officeDocument/2006/relationships/image" Target="../media/image47.jpg"/><Relationship Id="rId12" Type="http://schemas.openxmlformats.org/officeDocument/2006/relationships/image" Target="../media/image4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50.jpg"/><Relationship Id="rId9" Type="http://schemas.openxmlformats.org/officeDocument/2006/relationships/image" Target="../media/image51.jpg"/><Relationship Id="rId10" Type="http://schemas.openxmlformats.org/officeDocument/2006/relationships/image" Target="../media/image52.png"/><Relationship Id="rId11" Type="http://schemas.openxmlformats.org/officeDocument/2006/relationships/image" Target="../media/image5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54.jpg"/><Relationship Id="rId8" Type="http://schemas.openxmlformats.org/officeDocument/2006/relationships/image" Target="../media/image5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1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8.jpg"/><Relationship Id="rId10" Type="http://schemas.openxmlformats.org/officeDocument/2006/relationships/image" Target="../media/image16.jpg"/><Relationship Id="rId11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4.jpg"/><Relationship Id="rId9" Type="http://schemas.openxmlformats.org/officeDocument/2006/relationships/image" Target="../media/image25.jpg"/><Relationship Id="rId10" Type="http://schemas.openxmlformats.org/officeDocument/2006/relationships/image" Target="../media/image2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25292" y="356361"/>
            <a:ext cx="28600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/>
              <a:t>Fase </a:t>
            </a:r>
            <a:r>
              <a:rPr dirty="0" sz="2400" spc="-150"/>
              <a:t>4.</a:t>
            </a:r>
            <a:r>
              <a:rPr dirty="0" sz="2400" spc="-295"/>
              <a:t> </a:t>
            </a:r>
            <a:r>
              <a:rPr dirty="0" sz="2400" spc="-85"/>
              <a:t>Prototipar</a:t>
            </a:r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43683" y="1255775"/>
            <a:ext cx="1505712" cy="1037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86784" y="1266444"/>
            <a:ext cx="1085088" cy="1208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81088" y="1220724"/>
            <a:ext cx="1656588" cy="1059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114413" y="2337054"/>
            <a:ext cx="171259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1920" marR="113664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Motor paso a</a:t>
            </a:r>
            <a:r>
              <a:rPr dirty="0" sz="1400" spc="-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paso  28BYJ-48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mas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controlador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ULN2003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9803" y="2543937"/>
            <a:ext cx="953769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Modulo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KS-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0360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7151" y="2570480"/>
            <a:ext cx="13995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Micro:bit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Versión.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2.0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05855" y="1075944"/>
            <a:ext cx="1138370" cy="13713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30722" y="2518664"/>
            <a:ext cx="13068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Multi </a:t>
            </a:r>
            <a:r>
              <a:rPr dirty="0" sz="1400">
                <a:latin typeface="Arial"/>
                <a:cs typeface="Arial"/>
              </a:rPr>
              <a:t>Aceptor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  monedas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23688" y="3000755"/>
            <a:ext cx="1165621" cy="8648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23509" y="3979875"/>
            <a:ext cx="80899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Prot</a:t>
            </a:r>
            <a:r>
              <a:rPr dirty="0" sz="1400">
                <a:latin typeface="Arial"/>
                <a:cs typeface="Arial"/>
              </a:rPr>
              <a:t>oboar  </a:t>
            </a:r>
            <a:r>
              <a:rPr dirty="0" sz="1400">
                <a:latin typeface="Arial"/>
                <a:cs typeface="Arial"/>
              </a:rPr>
              <a:t>d      mediana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37944" y="3291840"/>
            <a:ext cx="851916" cy="5501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30295" y="3087623"/>
            <a:ext cx="627887" cy="5958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51959" y="3087623"/>
            <a:ext cx="533400" cy="7086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32864" y="3982923"/>
            <a:ext cx="70866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LEDs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colores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0039" y="3979875"/>
            <a:ext cx="84836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esis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i  </a:t>
            </a:r>
            <a:r>
              <a:rPr dirty="0" sz="1400">
                <a:latin typeface="Arial"/>
                <a:cs typeface="Arial"/>
              </a:rPr>
              <a:t>as 330  Ohmios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31741" y="3979875"/>
            <a:ext cx="9169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Transistore</a:t>
            </a:r>
            <a:endParaRPr sz="1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2n2222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8244" y="3055620"/>
            <a:ext cx="1216557" cy="8260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58774" y="3935679"/>
            <a:ext cx="82486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Fuente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voltaje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4087" y="1220724"/>
            <a:ext cx="708660" cy="12969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054100" y="2542413"/>
            <a:ext cx="71945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eléfono  </a:t>
            </a:r>
            <a:r>
              <a:rPr dirty="0" sz="1400" spc="-5">
                <a:latin typeface="Arial"/>
                <a:cs typeface="Arial"/>
              </a:rPr>
              <a:t>Android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8488" y="849630"/>
            <a:ext cx="38989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Materiales y equipos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utilizados: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83069" y="3067811"/>
            <a:ext cx="2060575" cy="684530"/>
            <a:chOff x="6483069" y="3067811"/>
            <a:chExt cx="2060575" cy="684530"/>
          </a:xfrm>
        </p:grpSpPr>
        <p:sp>
          <p:nvSpPr>
            <p:cNvPr id="32" name="object 32"/>
            <p:cNvSpPr/>
            <p:nvPr/>
          </p:nvSpPr>
          <p:spPr>
            <a:xfrm>
              <a:off x="6483069" y="3162299"/>
              <a:ext cx="698018" cy="4907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147560" y="3067811"/>
              <a:ext cx="862583" cy="6355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923276" y="3131819"/>
              <a:ext cx="620268" cy="6202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6543547" y="3824427"/>
            <a:ext cx="19088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Tubo PVC, </a:t>
            </a:r>
            <a:r>
              <a:rPr dirty="0" sz="1400" spc="-5">
                <a:latin typeface="Arial"/>
                <a:cs typeface="Arial"/>
              </a:rPr>
              <a:t>MDF </a:t>
            </a:r>
            <a:r>
              <a:rPr dirty="0" sz="1400">
                <a:latin typeface="Arial"/>
                <a:cs typeface="Arial"/>
              </a:rPr>
              <a:t>3mm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Acrílico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3mm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30473" y="356996"/>
            <a:ext cx="28600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/>
              <a:t>Fase </a:t>
            </a:r>
            <a:r>
              <a:rPr dirty="0" sz="2400" spc="-150"/>
              <a:t>4.</a:t>
            </a:r>
            <a:r>
              <a:rPr dirty="0" sz="2400" spc="-295"/>
              <a:t> </a:t>
            </a:r>
            <a:r>
              <a:rPr dirty="0" sz="2400" spc="-85"/>
              <a:t>Prototipar</a:t>
            </a:r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98320" y="1533144"/>
            <a:ext cx="3906011" cy="3017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26479" y="1176527"/>
            <a:ext cx="2161031" cy="2904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3565" y="894334"/>
            <a:ext cx="46647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Diseño Vectorial del chasis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componentes  mecánicos.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267" y="2040635"/>
            <a:ext cx="1441704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945672" y="1597152"/>
            <a:ext cx="3111500" cy="2637155"/>
            <a:chOff x="945672" y="1597152"/>
            <a:chExt cx="3111500" cy="2637155"/>
          </a:xfrm>
        </p:grpSpPr>
        <p:sp>
          <p:nvSpPr>
            <p:cNvPr id="11" name="object 11"/>
            <p:cNvSpPr/>
            <p:nvPr/>
          </p:nvSpPr>
          <p:spPr>
            <a:xfrm>
              <a:off x="945672" y="3090585"/>
              <a:ext cx="3111406" cy="11432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26436" y="1597152"/>
              <a:ext cx="947927" cy="14493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4189476" y="1316736"/>
            <a:ext cx="4668520" cy="3025140"/>
            <a:chOff x="4189476" y="1316736"/>
            <a:chExt cx="4668520" cy="3025140"/>
          </a:xfrm>
        </p:grpSpPr>
        <p:sp>
          <p:nvSpPr>
            <p:cNvPr id="14" name="object 14"/>
            <p:cNvSpPr/>
            <p:nvPr/>
          </p:nvSpPr>
          <p:spPr>
            <a:xfrm>
              <a:off x="4372356" y="1735836"/>
              <a:ext cx="3599688" cy="21244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89476" y="1316736"/>
              <a:ext cx="765048" cy="7879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37704" y="3657600"/>
              <a:ext cx="1319783" cy="6842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45007" y="871550"/>
            <a:ext cx="344995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Entornos de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programación</a:t>
            </a:r>
            <a:r>
              <a:rPr dirty="0" sz="240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030473" y="356996"/>
            <a:ext cx="28600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/>
              <a:t>Fase </a:t>
            </a:r>
            <a:r>
              <a:rPr dirty="0" sz="2400" spc="-150"/>
              <a:t>4.</a:t>
            </a:r>
            <a:r>
              <a:rPr dirty="0" sz="2400" spc="-295"/>
              <a:t> </a:t>
            </a:r>
            <a:r>
              <a:rPr dirty="0" sz="2400" spc="-85"/>
              <a:t>Prototipar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932" y="1004316"/>
            <a:ext cx="2147316" cy="264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5571" y="875233"/>
            <a:ext cx="1713864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Arial"/>
                <a:cs typeface="Arial"/>
              </a:rPr>
              <a:t>Ensamble </a:t>
            </a:r>
            <a:r>
              <a:rPr dirty="0" sz="1500">
                <a:latin typeface="Arial"/>
                <a:cs typeface="Arial"/>
              </a:rPr>
              <a:t>y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pintura: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78708" y="1167383"/>
            <a:ext cx="2036064" cy="2479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54984" y="3729634"/>
            <a:ext cx="134683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Versión 1.0.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  </a:t>
            </a:r>
            <a:r>
              <a:rPr dirty="0" sz="1400">
                <a:latin typeface="Arial"/>
                <a:cs typeface="Arial"/>
              </a:rPr>
              <a:t>display </a:t>
            </a:r>
            <a:r>
              <a:rPr dirty="0" sz="1400" spc="-5">
                <a:latin typeface="Arial"/>
                <a:cs typeface="Arial"/>
              </a:rPr>
              <a:t>LDC </a:t>
            </a:r>
            <a:r>
              <a:rPr dirty="0" sz="1400">
                <a:latin typeface="Arial"/>
                <a:cs typeface="Arial"/>
              </a:rPr>
              <a:t>y  botones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3286" y="3743350"/>
            <a:ext cx="13468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Versión 2.0.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  </a:t>
            </a:r>
            <a:r>
              <a:rPr dirty="0" sz="1400">
                <a:latin typeface="Arial"/>
                <a:cs typeface="Arial"/>
              </a:rPr>
              <a:t>pantalla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Android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6403" y="1178052"/>
            <a:ext cx="1914144" cy="13578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85531" y="3537203"/>
            <a:ext cx="981455" cy="678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4775" y="2808732"/>
            <a:ext cx="2058924" cy="17861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030473" y="356996"/>
            <a:ext cx="28600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/>
              <a:t>Fase </a:t>
            </a:r>
            <a:r>
              <a:rPr dirty="0" sz="2400" spc="-150"/>
              <a:t>4.</a:t>
            </a:r>
            <a:r>
              <a:rPr dirty="0" sz="2400" spc="-295"/>
              <a:t> </a:t>
            </a:r>
            <a:r>
              <a:rPr dirty="0" sz="2400" spc="-85"/>
              <a:t>Prototipar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83780" y="2066544"/>
            <a:ext cx="1249679" cy="2206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86150" y="354838"/>
            <a:ext cx="22777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/>
              <a:t>Fase </a:t>
            </a:r>
            <a:r>
              <a:rPr dirty="0" sz="2400" spc="-260"/>
              <a:t>5.</a:t>
            </a:r>
            <a:r>
              <a:rPr dirty="0" sz="2400" spc="-275"/>
              <a:t> </a:t>
            </a:r>
            <a:r>
              <a:rPr dirty="0" sz="2400" spc="-95"/>
              <a:t>Probar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557527" y="969263"/>
            <a:ext cx="5498592" cy="3092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564845"/>
            <a:ext cx="32238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5"/>
              <a:t>Concl</a:t>
            </a:r>
            <a:r>
              <a:rPr dirty="0" sz="3600" spc="-90"/>
              <a:t>u</a:t>
            </a:r>
            <a:r>
              <a:rPr dirty="0" sz="3600" spc="-135"/>
              <a:t>sion</a:t>
            </a:r>
            <a:r>
              <a:rPr dirty="0" sz="3600" spc="-165"/>
              <a:t>e</a:t>
            </a:r>
            <a:r>
              <a:rPr dirty="0" sz="3600" spc="-225"/>
              <a:t>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15136" y="1252169"/>
            <a:ext cx="7565390" cy="2588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El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prototipo es atractivo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invita al usuario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utilizarlo, además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que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el sistema de dispensación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y 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pago es fácil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usar, higiénico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y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cuenta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opciones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selección que permite visualizar en 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pantalla las propiedades nutritivas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cada producto</a:t>
            </a:r>
            <a:r>
              <a:rPr dirty="0" sz="14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seleccionado.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El prototipo tiene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en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cuenta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las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restricciones de espacio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y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recursos presentes en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institución  educativa, de manera que es posible implementar un prototipo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escala real que incluya una 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amplia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gama de productos saludables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y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puede ser instalado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en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áreas comunes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de alto  tránsito,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sin requerir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una infraestructura</a:t>
            </a:r>
            <a:r>
              <a:rPr dirty="0" sz="14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compleja.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implementación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este prototipo de dispensador de alimentos saludables se fomenta  hábitos alimenticios más saludables entre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</a:rPr>
              <a:t>sus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usuarios, contribuyendo así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la mejora de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su  bienestar y reduciendo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el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riesgo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de enfermedades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relacionadas con la </a:t>
            </a:r>
            <a:r>
              <a:rPr dirty="0" sz="1400" spc="-5">
                <a:solidFill>
                  <a:srgbClr val="001F5F"/>
                </a:solidFill>
                <a:latin typeface="Arial"/>
                <a:cs typeface="Arial"/>
              </a:rPr>
              <a:t>mala</a:t>
            </a:r>
            <a:r>
              <a:rPr dirty="0" sz="1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alimentación.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822" y="1099515"/>
            <a:ext cx="7261859" cy="173291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14498A"/>
                </a:solidFill>
                <a:latin typeface="Arial"/>
                <a:cs typeface="Arial"/>
              </a:rPr>
              <a:t>Un entorno escolar saludable es aquel </a:t>
            </a:r>
            <a:r>
              <a:rPr dirty="0" spc="-10">
                <a:solidFill>
                  <a:srgbClr val="14498A"/>
                </a:solidFill>
                <a:latin typeface="Arial"/>
                <a:cs typeface="Arial"/>
              </a:rPr>
              <a:t>que  </a:t>
            </a:r>
            <a:r>
              <a:rPr dirty="0" spc="-5">
                <a:solidFill>
                  <a:srgbClr val="14498A"/>
                </a:solidFill>
                <a:latin typeface="Arial"/>
                <a:cs typeface="Arial"/>
              </a:rPr>
              <a:t>impacta positivamente en el derecho a </a:t>
            </a:r>
            <a:r>
              <a:rPr dirty="0">
                <a:solidFill>
                  <a:srgbClr val="14498A"/>
                </a:solidFill>
                <a:latin typeface="Arial"/>
                <a:cs typeface="Arial"/>
              </a:rPr>
              <a:t>la  alimentación </a:t>
            </a:r>
            <a:r>
              <a:rPr dirty="0" spc="-5">
                <a:solidFill>
                  <a:srgbClr val="14498A"/>
                </a:solidFill>
                <a:latin typeface="Arial"/>
                <a:cs typeface="Arial"/>
              </a:rPr>
              <a:t>adecuada de niñas, niños y  </a:t>
            </a:r>
            <a:r>
              <a:rPr dirty="0">
                <a:solidFill>
                  <a:srgbClr val="14498A"/>
                </a:solidFill>
                <a:latin typeface="Arial"/>
                <a:cs typeface="Arial"/>
              </a:rPr>
              <a:t>adolescentes.</a:t>
            </a:r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91355" y="3008376"/>
            <a:ext cx="1363979" cy="14660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6" y="0"/>
            <a:ext cx="5572233" cy="2572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7347" y="1042429"/>
            <a:ext cx="1406652" cy="3067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3999" cy="51434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8976" y="217931"/>
              <a:ext cx="1261872" cy="467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07807" y="286511"/>
              <a:ext cx="1261872" cy="3307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83779" y="4372355"/>
              <a:ext cx="1629155" cy="507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16580" y="1642872"/>
              <a:ext cx="2910840" cy="29093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8892" y="3732276"/>
              <a:ext cx="1171956" cy="1280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08505" y="706373"/>
            <a:ext cx="651129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spc="-140"/>
              <a:t>NUTRIVEND: </a:t>
            </a:r>
            <a:r>
              <a:rPr dirty="0" sz="2200" spc="-60"/>
              <a:t>Fomentando </a:t>
            </a:r>
            <a:r>
              <a:rPr dirty="0" sz="2200" spc="-75"/>
              <a:t>una</a:t>
            </a:r>
            <a:r>
              <a:rPr dirty="0" sz="2200" spc="-80"/>
              <a:t> </a:t>
            </a:r>
            <a:r>
              <a:rPr dirty="0" sz="2200" spc="-65"/>
              <a:t>Alimentación</a:t>
            </a:r>
            <a:endParaRPr sz="2200"/>
          </a:p>
          <a:p>
            <a:pPr algn="ctr" marL="1270">
              <a:lnSpc>
                <a:spcPct val="100000"/>
              </a:lnSpc>
            </a:pPr>
            <a:r>
              <a:rPr dirty="0" sz="2200" spc="-85"/>
              <a:t>Saludable </a:t>
            </a:r>
            <a:r>
              <a:rPr dirty="0" sz="2200" spc="-65"/>
              <a:t>en </a:t>
            </a:r>
            <a:r>
              <a:rPr dirty="0" sz="2200" spc="-114"/>
              <a:t>las </a:t>
            </a:r>
            <a:r>
              <a:rPr dirty="0" sz="2200" spc="-105"/>
              <a:t>Instituciones</a:t>
            </a:r>
            <a:r>
              <a:rPr dirty="0" sz="2200" spc="-215"/>
              <a:t> </a:t>
            </a:r>
            <a:r>
              <a:rPr dirty="0" sz="2200" spc="-85"/>
              <a:t>Educativas.</a:t>
            </a:r>
            <a:endParaRPr sz="2200"/>
          </a:p>
        </p:txBody>
      </p:sp>
      <p:sp>
        <p:nvSpPr>
          <p:cNvPr id="10" name="object 10"/>
          <p:cNvSpPr/>
          <p:nvPr/>
        </p:nvSpPr>
        <p:spPr>
          <a:xfrm>
            <a:off x="4404359" y="1549908"/>
            <a:ext cx="3614928" cy="2598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15136" y="1659762"/>
            <a:ext cx="3023870" cy="2219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Estudiantes:</a:t>
            </a:r>
            <a:endParaRPr sz="1600">
              <a:latin typeface="Arial"/>
              <a:cs typeface="Arial"/>
            </a:endParaRPr>
          </a:p>
          <a:p>
            <a:pPr marL="12700" marR="624205">
              <a:lnSpc>
                <a:spcPct val="100000"/>
              </a:lnSpc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Emily Guamá Chunganá  Karla Cuaspud Cuaspa  Salommé Álvarez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Cabrera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Yenifer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Carolina Fuelagán</a:t>
            </a:r>
            <a:r>
              <a:rPr dirty="0" sz="16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Rivera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Profesor: Harold</a:t>
            </a:r>
            <a:r>
              <a:rPr dirty="0" sz="16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Muñoz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I.E. Camilo</a:t>
            </a:r>
            <a:r>
              <a:rPr dirty="0" sz="16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Torres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Cuaspud -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Nariño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50107" y="3214116"/>
            <a:ext cx="923544" cy="9948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17" y="1202817"/>
            <a:ext cx="5031105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Cuaspud, un municipio situado en una zona urbano-  rural en el departamento de Nariño,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se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caracteriza por  una población que mayormente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se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dedica a  actividades agrícolas y al cuidado de animales,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que  influye en su estilo de vida y su cultura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local.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A pesar  de esta orientación hacia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agricultura y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ganadería, 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IE Camilo Torres en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región disfruta de una buena  conectividad,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que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abre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oportunidades para utilizar  las Tecnologías de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Información y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Comunicación  (TIC) con el propósito de mejorar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calidad de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vida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y el  desarrollo económico en estas comunidades.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Las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TIC  pueden desempeñar un papel significativo en áreas  como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agricultura,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educación en línea y otras  aplicaciones que benefician a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población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local.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3414" y="609980"/>
            <a:ext cx="52984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85"/>
              <a:t>Contexto </a:t>
            </a:r>
            <a:r>
              <a:rPr dirty="0" spc="-100"/>
              <a:t>Sociocultural </a:t>
            </a:r>
            <a:r>
              <a:rPr dirty="0" spc="-155"/>
              <a:t>y</a:t>
            </a:r>
            <a:r>
              <a:rPr dirty="0" spc="-340"/>
              <a:t> </a:t>
            </a:r>
            <a:r>
              <a:rPr dirty="0" spc="-260"/>
              <a:t>TIC</a:t>
            </a:r>
          </a:p>
        </p:txBody>
      </p:sp>
      <p:sp>
        <p:nvSpPr>
          <p:cNvPr id="4" name="object 4"/>
          <p:cNvSpPr/>
          <p:nvPr/>
        </p:nvSpPr>
        <p:spPr>
          <a:xfrm>
            <a:off x="5884164" y="1368552"/>
            <a:ext cx="3025140" cy="1815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847331" y="3339084"/>
            <a:ext cx="2113915" cy="1565275"/>
            <a:chOff x="6847331" y="3339084"/>
            <a:chExt cx="2113915" cy="1565275"/>
          </a:xfrm>
        </p:grpSpPr>
        <p:sp>
          <p:nvSpPr>
            <p:cNvPr id="6" name="object 6"/>
            <p:cNvSpPr/>
            <p:nvPr/>
          </p:nvSpPr>
          <p:spPr>
            <a:xfrm>
              <a:off x="6847331" y="3339084"/>
              <a:ext cx="969264" cy="1057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31963" y="4396740"/>
              <a:ext cx="1629155" cy="507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961312" y="358314"/>
            <a:ext cx="687648" cy="466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387095" y="358314"/>
            <a:ext cx="476250" cy="467995"/>
            <a:chOff x="387095" y="358314"/>
            <a:chExt cx="476250" cy="467995"/>
          </a:xfrm>
        </p:grpSpPr>
        <p:sp>
          <p:nvSpPr>
            <p:cNvPr id="10" name="object 10"/>
            <p:cNvSpPr/>
            <p:nvPr/>
          </p:nvSpPr>
          <p:spPr>
            <a:xfrm>
              <a:off x="387083" y="358317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4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4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4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6547" y="568700"/>
              <a:ext cx="66514" cy="70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8025252" y="359660"/>
            <a:ext cx="886060" cy="330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47431" y="359603"/>
            <a:ext cx="311178" cy="330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Proble</a:t>
            </a:r>
            <a:r>
              <a:rPr dirty="0" spc="-140"/>
              <a:t>m</a:t>
            </a:r>
            <a:r>
              <a:rPr dirty="0" spc="-145"/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8157" y="1085799"/>
            <a:ext cx="5997575" cy="2220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Las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Instituciones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Educativas públicas tienen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responsabilidad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velar por el bienestar de sus estudiantes, y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fundamental de  ello es brindar opciones de alimentación saludables y  equilibradas. Sin embargo, debido a las limitaciones de tiempo y  recursos, a menudo no se les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da la prioridad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necesaria a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estos 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aspectos.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422275" marR="240029" indent="-181610">
              <a:lnSpc>
                <a:spcPct val="100000"/>
              </a:lnSpc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¿Como fomentar una alimentación saludable en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Institución  Educativa Camilo Torres utilizando tecnologías</a:t>
            </a:r>
            <a:r>
              <a:rPr dirty="0" sz="1600" spc="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digitales?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1216" y="1155191"/>
            <a:ext cx="2013203" cy="1514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38600" y="3477767"/>
            <a:ext cx="2250948" cy="1231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5904" y="3480815"/>
            <a:ext cx="2593847" cy="1185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11568" y="2929127"/>
            <a:ext cx="969264" cy="1059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988" y="256997"/>
            <a:ext cx="42760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Propósito </a:t>
            </a:r>
            <a:r>
              <a:rPr dirty="0" spc="-80"/>
              <a:t>del</a:t>
            </a:r>
            <a:r>
              <a:rPr dirty="0" spc="-280"/>
              <a:t> </a:t>
            </a:r>
            <a:r>
              <a:rPr dirty="0" spc="-90"/>
              <a:t>proyecto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695" y="1018158"/>
            <a:ext cx="7963534" cy="3379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Diseñar e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implementar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prototipo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maquina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expendedora de  alimentos tipo vending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basada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en Microbit y Android para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promover la 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sana alimentación en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Institución Educativa Camilo</a:t>
            </a:r>
            <a:r>
              <a:rPr dirty="0" sz="20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Torres.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Slogan: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“NutriVend: El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futuro de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alimentación</a:t>
            </a:r>
            <a:r>
              <a:rPr dirty="0" sz="20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Arial"/>
                <a:cs typeface="Arial"/>
              </a:rPr>
              <a:t>escolar”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Objetivo de Desarrollo</a:t>
            </a:r>
            <a:r>
              <a:rPr dirty="0" sz="20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Sostenible: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5621"/>
                </a:solidFill>
                <a:latin typeface="Arial"/>
                <a:cs typeface="Arial"/>
              </a:rPr>
              <a:t>ODS-2. Hambre</a:t>
            </a:r>
            <a:r>
              <a:rPr dirty="0" sz="2000" spc="-6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5621"/>
                </a:solidFill>
                <a:latin typeface="Arial"/>
                <a:cs typeface="Arial"/>
              </a:rPr>
              <a:t>Cero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AF50"/>
                </a:solidFill>
                <a:latin typeface="Arial"/>
                <a:cs typeface="Arial"/>
              </a:rPr>
              <a:t>ODS-3. Salud y</a:t>
            </a:r>
            <a:r>
              <a:rPr dirty="0" sz="2000" spc="-5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AF50"/>
                </a:solidFill>
                <a:latin typeface="Arial"/>
                <a:cs typeface="Arial"/>
              </a:rPr>
              <a:t>bienestar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BD7300"/>
                </a:solidFill>
                <a:latin typeface="Arial"/>
                <a:cs typeface="Arial"/>
              </a:rPr>
              <a:t>ODS-12. Producción y consumo</a:t>
            </a:r>
            <a:r>
              <a:rPr dirty="0" sz="2000" spc="-120">
                <a:solidFill>
                  <a:srgbClr val="BD73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BD7300"/>
                </a:solidFill>
                <a:latin typeface="Arial"/>
                <a:cs typeface="Arial"/>
              </a:rPr>
              <a:t>responsable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8000"/>
                </a:solidFill>
                <a:latin typeface="Arial"/>
                <a:cs typeface="Arial"/>
              </a:rPr>
              <a:t>ODS-13. Acción por el</a:t>
            </a:r>
            <a:r>
              <a:rPr dirty="0" sz="2000" spc="-9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8000"/>
                </a:solidFill>
                <a:latin typeface="Arial"/>
                <a:cs typeface="Arial"/>
              </a:rPr>
              <a:t>clima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54496" y="2572511"/>
            <a:ext cx="1972055" cy="158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Metodol</a:t>
            </a:r>
            <a:r>
              <a:rPr dirty="0" spc="-70"/>
              <a:t>o</a:t>
            </a:r>
            <a:r>
              <a:rPr dirty="0" spc="-90"/>
              <a:t>gía</a:t>
            </a:r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31619" y="2534411"/>
            <a:ext cx="5631180" cy="1694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79424" y="1340865"/>
            <a:ext cx="703199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25B64"/>
                </a:solidFill>
                <a:latin typeface="Arial"/>
                <a:cs typeface="Arial"/>
              </a:rPr>
              <a:t>Para el </a:t>
            </a:r>
            <a:r>
              <a:rPr dirty="0" sz="2000" spc="-5">
                <a:solidFill>
                  <a:srgbClr val="525B64"/>
                </a:solidFill>
                <a:latin typeface="Arial"/>
                <a:cs typeface="Arial"/>
              </a:rPr>
              <a:t>desarrollo </a:t>
            </a:r>
            <a:r>
              <a:rPr dirty="0" sz="2000">
                <a:solidFill>
                  <a:srgbClr val="525B64"/>
                </a:solidFill>
                <a:latin typeface="Arial"/>
                <a:cs typeface="Arial"/>
              </a:rPr>
              <a:t>del </a:t>
            </a:r>
            <a:r>
              <a:rPr dirty="0" sz="2000" spc="-5">
                <a:solidFill>
                  <a:srgbClr val="525B64"/>
                </a:solidFill>
                <a:latin typeface="Arial"/>
                <a:cs typeface="Arial"/>
              </a:rPr>
              <a:t>proyecto se aplicó </a:t>
            </a:r>
            <a:r>
              <a:rPr dirty="0" sz="2000">
                <a:solidFill>
                  <a:srgbClr val="525B64"/>
                </a:solidFill>
                <a:latin typeface="Arial"/>
                <a:cs typeface="Arial"/>
              </a:rPr>
              <a:t>el Design Thinking;  una </a:t>
            </a:r>
            <a:r>
              <a:rPr dirty="0" sz="2000" spc="-5">
                <a:solidFill>
                  <a:srgbClr val="525B64"/>
                </a:solidFill>
                <a:latin typeface="Arial"/>
                <a:cs typeface="Arial"/>
              </a:rPr>
              <a:t>metodología que se </a:t>
            </a:r>
            <a:r>
              <a:rPr dirty="0" sz="2000">
                <a:solidFill>
                  <a:srgbClr val="525B64"/>
                </a:solidFill>
                <a:latin typeface="Arial"/>
                <a:cs typeface="Arial"/>
              </a:rPr>
              <a:t>utiliza en </a:t>
            </a:r>
            <a:r>
              <a:rPr dirty="0" sz="2000" spc="-5">
                <a:solidFill>
                  <a:srgbClr val="525B64"/>
                </a:solidFill>
                <a:latin typeface="Arial"/>
                <a:cs typeface="Arial"/>
              </a:rPr>
              <a:t>diversas </a:t>
            </a:r>
            <a:r>
              <a:rPr dirty="0" sz="2000">
                <a:solidFill>
                  <a:srgbClr val="525B64"/>
                </a:solidFill>
                <a:latin typeface="Arial"/>
                <a:cs typeface="Arial"/>
              </a:rPr>
              <a:t>disciplinas </a:t>
            </a:r>
            <a:r>
              <a:rPr dirty="0" sz="2000" spc="-5">
                <a:solidFill>
                  <a:srgbClr val="525B64"/>
                </a:solidFill>
                <a:latin typeface="Arial"/>
                <a:cs typeface="Arial"/>
              </a:rPr>
              <a:t>para  </a:t>
            </a:r>
            <a:r>
              <a:rPr dirty="0" sz="2000">
                <a:solidFill>
                  <a:srgbClr val="525B64"/>
                </a:solidFill>
                <a:latin typeface="Arial"/>
                <a:cs typeface="Arial"/>
              </a:rPr>
              <a:t>resolver problemas de manera creativa y</a:t>
            </a:r>
            <a:r>
              <a:rPr dirty="0" sz="2000" spc="-140">
                <a:solidFill>
                  <a:srgbClr val="525B6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25B64"/>
                </a:solidFill>
                <a:latin typeface="Arial"/>
                <a:cs typeface="Arial"/>
              </a:rPr>
              <a:t>efectiva.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8796" y="365836"/>
            <a:ext cx="28727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14"/>
              <a:t>Fase </a:t>
            </a:r>
            <a:r>
              <a:rPr dirty="0" spc="-590"/>
              <a:t>1.</a:t>
            </a:r>
            <a:r>
              <a:rPr dirty="0" spc="-280"/>
              <a:t> </a:t>
            </a:r>
            <a:r>
              <a:rPr dirty="0" spc="-85"/>
              <a:t>Empatía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87667" y="1107947"/>
            <a:ext cx="2525395" cy="3771900"/>
            <a:chOff x="6487667" y="1107947"/>
            <a:chExt cx="2525395" cy="3771900"/>
          </a:xfrm>
        </p:grpSpPr>
        <p:sp>
          <p:nvSpPr>
            <p:cNvPr id="4" name="object 4"/>
            <p:cNvSpPr/>
            <p:nvPr/>
          </p:nvSpPr>
          <p:spPr>
            <a:xfrm>
              <a:off x="7383779" y="4372356"/>
              <a:ext cx="1629155" cy="507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87667" y="1107947"/>
              <a:ext cx="1949195" cy="2403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819643" y="3525012"/>
              <a:ext cx="838200" cy="8260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9" name="object 9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45535" y="2801111"/>
            <a:ext cx="3108960" cy="15712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4840" y="1374647"/>
            <a:ext cx="2287524" cy="1990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96411" y="1107947"/>
            <a:ext cx="2807208" cy="1578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1153667"/>
            <a:ext cx="2744724" cy="1286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86709" y="353313"/>
            <a:ext cx="26536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14"/>
              <a:t>Fase </a:t>
            </a:r>
            <a:r>
              <a:rPr dirty="0" spc="-320"/>
              <a:t>2.</a:t>
            </a:r>
            <a:r>
              <a:rPr dirty="0" spc="-260"/>
              <a:t> </a:t>
            </a:r>
            <a:r>
              <a:rPr dirty="0" spc="-105"/>
              <a:t>Definir</a:t>
            </a:r>
          </a:p>
        </p:txBody>
      </p:sp>
      <p:sp>
        <p:nvSpPr>
          <p:cNvPr id="10" name="object 10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0427" y="1181226"/>
            <a:ext cx="2693670" cy="3014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 sz="1400">
                <a:latin typeface="Arial"/>
                <a:cs typeface="Arial"/>
              </a:rPr>
              <a:t>En la tienda escolar no se  encuentran alimentos con  altos </a:t>
            </a:r>
            <a:r>
              <a:rPr dirty="0" sz="1400" spc="-5">
                <a:latin typeface="Arial"/>
                <a:cs typeface="Arial"/>
              </a:rPr>
              <a:t>valores </a:t>
            </a:r>
            <a:r>
              <a:rPr dirty="0" sz="1400">
                <a:latin typeface="Arial"/>
                <a:cs typeface="Arial"/>
              </a:rPr>
              <a:t>nutricionales  para la buena nutrición de</a:t>
            </a:r>
            <a:r>
              <a:rPr dirty="0" sz="1400" spc="-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  </a:t>
            </a:r>
            <a:r>
              <a:rPr dirty="0" sz="1400" spc="-5">
                <a:latin typeface="Arial"/>
                <a:cs typeface="Arial"/>
              </a:rPr>
              <a:t>consumidores.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355600" marR="28575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400">
                <a:latin typeface="Arial"/>
                <a:cs typeface="Arial"/>
              </a:rPr>
              <a:t>El proceso de compra es  difícil puesto que hay  </a:t>
            </a:r>
            <a:r>
              <a:rPr dirty="0" sz="1400" spc="-5">
                <a:latin typeface="Arial"/>
                <a:cs typeface="Arial"/>
              </a:rPr>
              <a:t>aglomeraciones </a:t>
            </a:r>
            <a:r>
              <a:rPr dirty="0" sz="1400">
                <a:latin typeface="Arial"/>
                <a:cs typeface="Arial"/>
              </a:rPr>
              <a:t>y la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atención  se </a:t>
            </a:r>
            <a:r>
              <a:rPr dirty="0" sz="1400" spc="-5">
                <a:latin typeface="Arial"/>
                <a:cs typeface="Arial"/>
              </a:rPr>
              <a:t>convierte </a:t>
            </a:r>
            <a:r>
              <a:rPr dirty="0" sz="1400">
                <a:latin typeface="Arial"/>
                <a:cs typeface="Arial"/>
              </a:rPr>
              <a:t>en una tarea  demorosa 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estresante.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400">
                <a:latin typeface="Arial"/>
                <a:cs typeface="Arial"/>
              </a:rPr>
              <a:t>La tienda escolar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algunas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veces </a:t>
            </a:r>
            <a:r>
              <a:rPr dirty="0" sz="1400">
                <a:latin typeface="Arial"/>
                <a:cs typeface="Arial"/>
              </a:rPr>
              <a:t>está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cerrada.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2191" y="2211323"/>
            <a:ext cx="2910840" cy="2066925"/>
            <a:chOff x="3822191" y="2211323"/>
            <a:chExt cx="2910840" cy="2066925"/>
          </a:xfrm>
        </p:grpSpPr>
        <p:sp>
          <p:nvSpPr>
            <p:cNvPr id="13" name="object 13"/>
            <p:cNvSpPr/>
            <p:nvPr/>
          </p:nvSpPr>
          <p:spPr>
            <a:xfrm>
              <a:off x="3822191" y="2211323"/>
              <a:ext cx="2910840" cy="13624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823459" y="3505199"/>
              <a:ext cx="1319784" cy="7726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7383780" y="3236976"/>
            <a:ext cx="1431035" cy="1069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86709" y="353313"/>
            <a:ext cx="23475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14"/>
              <a:t>Fase </a:t>
            </a:r>
            <a:r>
              <a:rPr dirty="0" spc="-310"/>
              <a:t>3.</a:t>
            </a:r>
            <a:r>
              <a:rPr dirty="0" spc="-290"/>
              <a:t> </a:t>
            </a:r>
            <a:r>
              <a:rPr dirty="0" spc="-215"/>
              <a:t>Idear</a:t>
            </a:r>
          </a:p>
        </p:txBody>
      </p:sp>
      <p:sp>
        <p:nvSpPr>
          <p:cNvPr id="9" name="object 9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79424" y="1749933"/>
            <a:ext cx="23602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9720" algn="l"/>
                <a:tab pos="1257935" algn="l"/>
              </a:tabLst>
            </a:pPr>
            <a:r>
              <a:rPr dirty="0" sz="2000">
                <a:latin typeface="Arial"/>
                <a:cs typeface="Arial"/>
              </a:rPr>
              <a:t>Kios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saludable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7994" y="1749933"/>
            <a:ext cx="37852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5885" algn="l"/>
                <a:tab pos="1969770" algn="l"/>
                <a:tab pos="2656840" algn="l"/>
              </a:tabLst>
            </a:pPr>
            <a:r>
              <a:rPr dirty="0" sz="2000">
                <a:latin typeface="Arial"/>
                <a:cs typeface="Arial"/>
              </a:rPr>
              <a:t>inteligente	con	</a:t>
            </a:r>
            <a:r>
              <a:rPr dirty="0" sz="2000" spc="-5">
                <a:latin typeface="Arial"/>
                <a:cs typeface="Arial"/>
              </a:rPr>
              <a:t>cero	productos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03389" y="1749933"/>
            <a:ext cx="67627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ultra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gr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5936" y="2054428"/>
            <a:ext cx="5875655" cy="636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13840" algn="l"/>
                <a:tab pos="1829435" algn="l"/>
                <a:tab pos="3204210" algn="l"/>
                <a:tab pos="3676650" algn="l"/>
                <a:tab pos="4980940" algn="l"/>
                <a:tab pos="5452110" algn="l"/>
              </a:tabLst>
            </a:pPr>
            <a:r>
              <a:rPr dirty="0" sz="2000">
                <a:latin typeface="Arial"/>
                <a:cs typeface="Arial"/>
              </a:rPr>
              <a:t>pr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y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pr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m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ción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5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ro</a:t>
            </a:r>
            <a:r>
              <a:rPr dirty="0" sz="2000" spc="-10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uc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al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nutricional.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9424" y="2664714"/>
            <a:ext cx="571055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 sz="2000">
                <a:latin typeface="Arial"/>
                <a:cs typeface="Arial"/>
              </a:rPr>
              <a:t>Pulseras estudiantiles de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pago.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dirty="0" sz="2000">
                <a:latin typeface="Arial"/>
                <a:cs typeface="Arial"/>
              </a:rPr>
              <a:t>Maquina expendedora de alimentos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saludables.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99731" y="3044951"/>
            <a:ext cx="2013203" cy="1149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2023-11-08T05:27:51Z</dcterms:created>
  <dcterms:modified xsi:type="dcterms:W3CDTF">2023-11-08T05:27:51Z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2023-11-08T00:00:00Z</vt:filetime>
  </property>
</Properties>
</file>